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79668B-FAA0-46C5-911E-8A690F23D6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5FE6B90-48F3-4F36-9422-E38C0A817C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A2A5057-4479-4B7D-9505-5D46BA07E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04502-289A-4A2F-BC39-82DDDD6B19D3}" type="datetimeFigureOut">
              <a:rPr lang="ru-RU" smtClean="0"/>
              <a:t>09.04.2024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330026D-CD89-4F12-876E-E3271F812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BF66ACE-9859-4FA9-ABA5-6CD97C10D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7D036-55C8-4332-862A-659CBF61AD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3938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4436D96-1E26-48E4-B9D6-E2A4B1DEF5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0EC77E7-34BE-460F-B092-7ADDC48EA1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A2B07D6-9874-4423-BF92-A2C26042A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04502-289A-4A2F-BC39-82DDDD6B19D3}" type="datetimeFigureOut">
              <a:rPr lang="ru-RU" smtClean="0"/>
              <a:t>09.04.2024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326DC42-3B2F-4C49-98EB-A6691E108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76C7BC2-8C96-4D4C-9952-FCDA2226E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7D036-55C8-4332-862A-659CBF61AD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0228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2E87CD0-E12C-40B7-9F84-20903F3995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365E6FD-8D46-4D10-8F78-993BD5D98C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F24B933-D80D-401F-A84D-CA973C76FB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04502-289A-4A2F-BC39-82DDDD6B19D3}" type="datetimeFigureOut">
              <a:rPr lang="ru-RU" smtClean="0"/>
              <a:t>09.04.2024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213981F-6FCD-4682-8BE5-EFDDD5734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AEA4B70-AE31-43AB-94B7-9CE6586E4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7D036-55C8-4332-862A-659CBF61AD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5409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728D7C-A25D-4EB7-8F87-5D075EF4C4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3DD8D5D-15B1-41E0-AAD7-FB47B8BEE9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D265996-B1F2-40CF-9453-BAEFB87939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04502-289A-4A2F-BC39-82DDDD6B19D3}" type="datetimeFigureOut">
              <a:rPr lang="ru-RU" smtClean="0"/>
              <a:t>09.04.2024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DF5E44F-7A2B-4DBE-94EC-962D32824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22B9160-CDD2-47E3-9A23-1513B4991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7D036-55C8-4332-862A-659CBF61AD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9820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966C43-85C7-485D-A70B-71EDA058E4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1F64503-4AE8-4C15-A4FF-EAC41487E5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873E2E2-7B38-40A5-8E54-2F4BE35A1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04502-289A-4A2F-BC39-82DDDD6B19D3}" type="datetimeFigureOut">
              <a:rPr lang="ru-RU" smtClean="0"/>
              <a:t>09.04.2024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9508D7D-3FD8-48A3-A55C-0BDBA7C88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15DFCF2-536D-4B34-9DDA-2DAA4E1ED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7D036-55C8-4332-862A-659CBF61AD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0342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7782EB-8984-4966-A3D4-2FC82BA09A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409874C-69D5-4040-9B4A-A795CD7CA7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6E7C0EE-D50D-4818-BF83-D1706A60CD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CE7FB3C-0421-4930-A377-5623B8A27F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04502-289A-4A2F-BC39-82DDDD6B19D3}" type="datetimeFigureOut">
              <a:rPr lang="ru-RU" smtClean="0"/>
              <a:t>09.04.2024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D6A1A18-EF7A-4B47-AE24-E491EF846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D9E5ABE-1691-424E-8F08-B2AD0A92C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7D036-55C8-4332-862A-659CBF61AD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2039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4FF05D-3B35-4C3A-A290-BEF444CD4A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0016267-EAD7-4D04-BB33-5B02D2B7D1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58F2201-9084-4AE8-81A5-AF541D5BAB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ABC79C10-9C12-4EB2-8D9A-EC4ED20F76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2904F0B6-2B48-402D-8F9C-F99D4860ED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D3DDA6E-6B40-4B66-9780-97061B972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04502-289A-4A2F-BC39-82DDDD6B19D3}" type="datetimeFigureOut">
              <a:rPr lang="ru-RU" smtClean="0"/>
              <a:t>09.04.2024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B1EBFA6-2D2F-4EBA-A572-5406C9075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CD41F85-3862-4504-9FBD-FEBFEE02C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7D036-55C8-4332-862A-659CBF61AD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3903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FFE5E4-3066-44F2-B9D9-BEA412AC48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8084CA08-9DFB-4664-A497-CE4ABE194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04502-289A-4A2F-BC39-82DDDD6B19D3}" type="datetimeFigureOut">
              <a:rPr lang="ru-RU" smtClean="0"/>
              <a:t>09.04.2024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7D9289C-E15D-403D-96CA-7F0D7A9F0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BA1E6A1-FE66-47D7-92BD-7DF6E5FCD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7D036-55C8-4332-862A-659CBF61AD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1001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0197565B-C5B3-4999-96FB-D25FE602B8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04502-289A-4A2F-BC39-82DDDD6B19D3}" type="datetimeFigureOut">
              <a:rPr lang="ru-RU" smtClean="0"/>
              <a:t>09.04.2024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CF7D34B8-8E59-4859-A52A-93E1B9E34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F050EFB-EB5B-47C3-8B27-600BBD03C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7D036-55C8-4332-862A-659CBF61AD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2215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450111-2B1D-499E-B38B-5FC48B318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2A91430-8CF6-4E8B-975E-94A3F5C915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21278F3-EDB0-4FE9-A686-B8C8EECC02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26F0FAA-1C87-466D-B8DB-AEB0823BE7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04502-289A-4A2F-BC39-82DDDD6B19D3}" type="datetimeFigureOut">
              <a:rPr lang="ru-RU" smtClean="0"/>
              <a:t>09.04.2024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ECF186C-EC77-4BBD-8316-98B597D5A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23B0670-FEBD-487E-8BAF-C81B5B1BD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7D036-55C8-4332-862A-659CBF61AD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0132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C40013-5223-4D83-ABDD-2E5B350472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86A2E21-D763-4ABA-A210-851CD85142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4CF8EF5-6D4C-4CBF-854C-85910144A5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7CA0E5A-A59F-4990-B2C2-6FE959625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04502-289A-4A2F-BC39-82DDDD6B19D3}" type="datetimeFigureOut">
              <a:rPr lang="ru-RU" smtClean="0"/>
              <a:t>09.04.2024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BD0A936-BB44-47E4-94A9-BD0B2BE66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0D07A50-21D3-4D11-97FE-928D22BDC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7D036-55C8-4332-862A-659CBF61AD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4333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C035D1-AE4D-43DD-B977-52F9297A16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C22533E-CE6F-46E1-BBB5-9203250EE4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5788325-138B-44C6-8F7B-4DA2D875A4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E04502-289A-4A2F-BC39-82DDDD6B19D3}" type="datetimeFigureOut">
              <a:rPr lang="ru-RU" smtClean="0"/>
              <a:t>09.04.2024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71B0437-3BB7-422B-BB50-A3621E409C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8B48AF9-9D3F-4898-B407-8CADB032A5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27D036-55C8-4332-862A-659CBF61AD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1039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3CB3A15-06AE-40FA-B577-53428F9CAE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816746"/>
            <a:ext cx="9144000" cy="4441054"/>
          </a:xfrm>
        </p:spPr>
        <p:txBody>
          <a:bodyPr>
            <a:normAutofit/>
          </a:bodyPr>
          <a:lstStyle/>
          <a:p>
            <a:endParaRPr lang="uk-UA" sz="6000" dirty="0"/>
          </a:p>
          <a:p>
            <a:r>
              <a:rPr lang="uk-UA" sz="6000" dirty="0"/>
              <a:t>Психологічна підтримка при </a:t>
            </a:r>
            <a:r>
              <a:rPr lang="uk-UA" sz="6000" dirty="0" err="1"/>
              <a:t>пережитті</a:t>
            </a:r>
            <a:r>
              <a:rPr lang="uk-UA" sz="6000" dirty="0"/>
              <a:t> втрати</a:t>
            </a:r>
          </a:p>
        </p:txBody>
      </p:sp>
    </p:spTree>
    <p:extLst>
      <p:ext uri="{BB962C8B-B14F-4D97-AF65-F5344CB8AC3E}">
        <p14:creationId xmlns:p14="http://schemas.microsoft.com/office/powerpoint/2010/main" val="24862138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FB50B04-5126-412D-B4A7-D9D0B78DDB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919" y="266330"/>
            <a:ext cx="11878323" cy="65916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/>
              <a:t>    </a:t>
            </a:r>
            <a:r>
              <a:rPr lang="uk-UA" sz="6600" dirty="0"/>
              <a:t>Створення можливостей для ігор і творчих занять для опрацювання складних емоцій, а також для відволікання дітей від їхнього опрацювання є однаково важливими.</a:t>
            </a:r>
          </a:p>
        </p:txBody>
      </p:sp>
    </p:spTree>
    <p:extLst>
      <p:ext uri="{BB962C8B-B14F-4D97-AF65-F5344CB8AC3E}">
        <p14:creationId xmlns:p14="http://schemas.microsoft.com/office/powerpoint/2010/main" val="7524277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07E14ED-4CF8-4794-B13E-4907DF53AC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022"/>
            <a:ext cx="10515600" cy="967666"/>
          </a:xfrm>
        </p:spPr>
        <p:txBody>
          <a:bodyPr>
            <a:normAutofit/>
          </a:bodyPr>
          <a:lstStyle/>
          <a:p>
            <a:pPr algn="ctr"/>
            <a:r>
              <a:rPr lang="uk-UA" sz="5400" b="1" i="1" u="sng" dirty="0" err="1"/>
              <a:t>Руханка</a:t>
            </a:r>
            <a:endParaRPr lang="uk-UA" sz="5400" b="1" i="1" u="sng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696E2CCD-0E32-4247-B2D6-9E1CEE92B38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277" y="931816"/>
            <a:ext cx="10222270" cy="5855162"/>
          </a:xfrm>
        </p:spPr>
      </p:pic>
    </p:spTree>
    <p:extLst>
      <p:ext uri="{BB962C8B-B14F-4D97-AF65-F5344CB8AC3E}">
        <p14:creationId xmlns:p14="http://schemas.microsoft.com/office/powerpoint/2010/main" val="2955288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604D5AF-3746-49DA-863E-ECD9199808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7453" y="355106"/>
            <a:ext cx="11096348" cy="620549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 підтримувати дітей у різних життєвих обставинах, зокрема, якщо тато служить у ЗСУ або залишається в Україні, а діти за кордоном.</a:t>
            </a:r>
          </a:p>
          <a:p>
            <a:pPr marL="0" indent="0">
              <a:buNone/>
            </a:pPr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 підтримку дітей, чиї тати загинули на війні, зокрема:</a:t>
            </a:r>
          </a:p>
          <a:p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хто має повідомити трагічну звістку;</a:t>
            </a:r>
          </a:p>
          <a:p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 правильно почати та завершити розмову;</a:t>
            </a:r>
          </a:p>
          <a:p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чи доречно брати дитину на поховання;</a:t>
            </a:r>
          </a:p>
          <a:p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 не нашкодити </a:t>
            </a:r>
            <a:r>
              <a:rPr lang="uk-UA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гіперопікою</a:t>
            </a: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боку рідних;</a:t>
            </a:r>
          </a:p>
          <a:p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 можуть змінитися емоції дитини;</a:t>
            </a:r>
          </a:p>
          <a:p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 повідомити про це школу;</a:t>
            </a:r>
          </a:p>
          <a:p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який спосіб підживлювати світлі спогади про тата.</a:t>
            </a:r>
          </a:p>
        </p:txBody>
      </p:sp>
    </p:spTree>
    <p:extLst>
      <p:ext uri="{BB962C8B-B14F-4D97-AF65-F5344CB8AC3E}">
        <p14:creationId xmlns:p14="http://schemas.microsoft.com/office/powerpoint/2010/main" val="3006948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1ADEFF-6E8D-4302-BA2D-DB38ADD127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2863"/>
            <a:ext cx="10515600" cy="656948"/>
          </a:xfrm>
        </p:spPr>
        <p:txBody>
          <a:bodyPr>
            <a:normAutofit fontScale="90000"/>
          </a:bodyPr>
          <a:lstStyle/>
          <a:p>
            <a:br>
              <a:rPr lang="uk-UA" b="1" i="1" dirty="0"/>
            </a:br>
            <a:r>
              <a:rPr lang="uk-UA" b="1" i="1" u="sng" dirty="0"/>
              <a:t>Хто має повідомити трагічну звістку.</a:t>
            </a:r>
            <a:br>
              <a:rPr lang="uk-UA" b="1" i="1" u="sng" dirty="0"/>
            </a:br>
            <a:endParaRPr lang="uk-UA" b="1" i="1" u="sng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190DFE9-BB94-4EE4-83C2-CBD56203FF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553" y="1162975"/>
            <a:ext cx="11842811" cy="553078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5400" dirty="0"/>
              <a:t>     </a:t>
            </a:r>
            <a:r>
              <a:rPr lang="uk-UA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Дитині важливо знати правду.</a:t>
            </a:r>
          </a:p>
          <a:p>
            <a:pPr marL="0" indent="0" algn="ctr">
              <a:buNone/>
            </a:pPr>
            <a:endParaRPr lang="uk-UA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uk-UA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Повідомити про загибель тата/мами може не лише мама/тато, а й та людина, яку дитина знає і якій довіряє.</a:t>
            </a:r>
          </a:p>
          <a:p>
            <a:pPr marL="0" indent="0" algn="ctr">
              <a:buNone/>
            </a:pP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309218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1ADEFF-6E8D-4302-BA2D-DB38ADD127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2863"/>
            <a:ext cx="10515600" cy="656948"/>
          </a:xfrm>
        </p:spPr>
        <p:txBody>
          <a:bodyPr>
            <a:normAutofit fontScale="90000"/>
          </a:bodyPr>
          <a:lstStyle/>
          <a:p>
            <a:br>
              <a:rPr lang="uk-UA" b="1" i="1" dirty="0"/>
            </a:br>
            <a:r>
              <a:rPr lang="uk-UA" b="1" i="1" u="sng" dirty="0"/>
              <a:t>Як правильно почати та завершити розмову</a:t>
            </a:r>
            <a:br>
              <a:rPr lang="uk-UA" b="1" i="1" dirty="0"/>
            </a:br>
            <a:endParaRPr lang="uk-UA" b="1" i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190DFE9-BB94-4EE4-83C2-CBD56203FF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553" y="1162975"/>
            <a:ext cx="11842811" cy="5530788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uk-UA" sz="3200" dirty="0"/>
              <a:t>Розмовляти на складні теми треба повільно, чітко і трохи тихіше, ніж зазвичай.</a:t>
            </a:r>
          </a:p>
          <a:p>
            <a:pPr marL="0" indent="0" algn="ctr">
              <a:buNone/>
            </a:pPr>
            <a:r>
              <a:rPr lang="uk-UA" sz="3200" dirty="0"/>
              <a:t>Почати варто з фраз, які підготують дитину до майбутньої складної інформації: “У мене дуже сумна звістка… Я маю тобі розповісти про біду, що сталася… </a:t>
            </a:r>
            <a:r>
              <a:rPr lang="en-US" sz="3200" dirty="0"/>
              <a:t>N </a:t>
            </a:r>
            <a:r>
              <a:rPr lang="uk-UA" sz="3200" dirty="0"/>
              <a:t>помер/ла (загинув/ла)”.</a:t>
            </a:r>
          </a:p>
          <a:p>
            <a:pPr marL="0" indent="0" algn="ctr">
              <a:buNone/>
            </a:pPr>
            <a:r>
              <a:rPr lang="uk-UA" sz="3200" dirty="0"/>
              <a:t>Обов’язково озвучити, від чого померла людина (без подробиць) і наголосити, що ніхто в цьому не винен (це конкретна хвороба, вірус, війна, трагічна випадковість).</a:t>
            </a:r>
          </a:p>
          <a:p>
            <a:pPr marL="0" indent="0" algn="ctr">
              <a:buNone/>
            </a:pPr>
            <a:r>
              <a:rPr lang="uk-UA" sz="3200" dirty="0"/>
              <a:t>Варто декілька разів наголосити, що ніхто з близьких не винен у смерті.</a:t>
            </a:r>
          </a:p>
          <a:p>
            <a:pPr marL="0" indent="0" algn="ctr">
              <a:buNone/>
            </a:pPr>
            <a:r>
              <a:rPr lang="uk-UA" sz="3200" dirty="0"/>
              <a:t>Завершувати розмову треба так, щоб у дитини залишалося відчуття опори. Це можуть бути обійми, можливо, річ, що належала загиблому</a:t>
            </a:r>
            <a:r>
              <a:rPr lang="ru-RU" sz="3200" dirty="0"/>
              <a:t>.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7435399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1ADEFF-6E8D-4302-BA2D-DB38ADD127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2863"/>
            <a:ext cx="10515600" cy="656948"/>
          </a:xfrm>
        </p:spPr>
        <p:txBody>
          <a:bodyPr>
            <a:normAutofit fontScale="90000"/>
          </a:bodyPr>
          <a:lstStyle/>
          <a:p>
            <a:br>
              <a:rPr lang="uk-UA" b="1" i="1" dirty="0"/>
            </a:br>
            <a:r>
              <a:rPr lang="uk-UA" b="1" i="1" u="sng" dirty="0"/>
              <a:t>Чи доречно брати дитину на поховання</a:t>
            </a:r>
            <a:br>
              <a:rPr lang="uk-UA" b="1" i="1" dirty="0"/>
            </a:br>
            <a:endParaRPr lang="uk-UA" b="1" i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190DFE9-BB94-4EE4-83C2-CBD56203FF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553" y="1162975"/>
            <a:ext cx="11842811" cy="553078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3200" dirty="0"/>
              <a:t>Чи брати дитину на поховання рідних – таке рішення ухвалює для себе кожна родина з огляду на традиції, а також дитячий вік та стан. Дитина може не хотіти йти на похорон, тому за нею треба залишати право вибору, не змушуючи ні до чого та не соромлячи.</a:t>
            </a:r>
          </a:p>
          <a:p>
            <a:pPr marL="0" indent="0" algn="ctr">
              <a:buNone/>
            </a:pPr>
            <a:r>
              <a:rPr lang="uk-UA" sz="3200" dirty="0"/>
              <a:t>Якщо дитина погодилася долучитися до церемонії прощання, краще розказати їй про все, що вона там побачить. </a:t>
            </a:r>
          </a:p>
          <a:p>
            <a:pPr marL="0" indent="0" algn="ctr">
              <a:buNone/>
            </a:pPr>
            <a:r>
              <a:rPr lang="uk-UA" sz="3200" dirty="0"/>
              <a:t>Поруч із дитиною має бути хтось близький, бо в такі моменти часто на дітей не звертають уваги.</a:t>
            </a:r>
          </a:p>
          <a:p>
            <a:pPr marL="0" indent="0" algn="ctr">
              <a:buNone/>
            </a:pPr>
            <a:r>
              <a:rPr lang="uk-UA" sz="3200" dirty="0"/>
              <a:t>Після похорону дитина може бути втомленою, гіперактивною та роздратованою. Тому важливо дати їй змогу усамітнитися та відпочити.</a:t>
            </a:r>
          </a:p>
        </p:txBody>
      </p:sp>
    </p:spTree>
    <p:extLst>
      <p:ext uri="{BB962C8B-B14F-4D97-AF65-F5344CB8AC3E}">
        <p14:creationId xmlns:p14="http://schemas.microsoft.com/office/powerpoint/2010/main" val="14980475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1ADEFF-6E8D-4302-BA2D-DB38ADD127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2863"/>
            <a:ext cx="10515600" cy="656948"/>
          </a:xfrm>
        </p:spPr>
        <p:txBody>
          <a:bodyPr>
            <a:normAutofit fontScale="90000"/>
          </a:bodyPr>
          <a:lstStyle/>
          <a:p>
            <a:br>
              <a:rPr lang="uk-UA" b="1" i="1" dirty="0"/>
            </a:br>
            <a:r>
              <a:rPr lang="uk-UA" b="1" i="1" u="sng" dirty="0"/>
              <a:t>Як не нашкодити </a:t>
            </a:r>
            <a:r>
              <a:rPr lang="uk-UA" b="1" i="1" u="sng" dirty="0" err="1"/>
              <a:t>гіперопікою</a:t>
            </a:r>
            <a:r>
              <a:rPr lang="uk-UA" b="1" i="1" u="sng" dirty="0"/>
              <a:t> з боку рідних</a:t>
            </a:r>
            <a:br>
              <a:rPr lang="uk-UA" b="1" i="1" dirty="0"/>
            </a:br>
            <a:endParaRPr lang="uk-UA" b="1" i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190DFE9-BB94-4EE4-83C2-CBD56203FF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553" y="1162975"/>
            <a:ext cx="11842811" cy="553078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3200" dirty="0"/>
              <a:t>Зазвичай дітей загиблих воїнів намагаються огорнути увагою, турботою, яка іноді переростає в </a:t>
            </a:r>
            <a:r>
              <a:rPr lang="uk-UA" sz="3200" dirty="0" err="1"/>
              <a:t>гіперопіку</a:t>
            </a:r>
            <a:r>
              <a:rPr lang="uk-UA" sz="3200" dirty="0"/>
              <a:t>. </a:t>
            </a:r>
          </a:p>
          <a:p>
            <a:pPr marL="0" indent="0" algn="ctr">
              <a:buNone/>
            </a:pPr>
            <a:r>
              <a:rPr lang="uk-UA" sz="3200" dirty="0"/>
              <a:t>Мама та рідні люди мають стежити за тим, щоб не перетнути межу надмірної уваги до дитини.</a:t>
            </a:r>
          </a:p>
          <a:p>
            <a:pPr marL="0" indent="0" algn="ctr">
              <a:buNone/>
            </a:pPr>
            <a:r>
              <a:rPr lang="uk-UA" sz="3200" dirty="0"/>
              <a:t>Щоби легше пережити втрату, у дитини мають бути свої обов’язки, які вона й далі має виконувати. А також дотримуватися правил, заведених у родині. </a:t>
            </a:r>
          </a:p>
          <a:p>
            <a:pPr marL="0" indent="0" algn="ctr">
              <a:buNone/>
            </a:pP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18138776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1ADEFF-6E8D-4302-BA2D-DB38ADD127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2863"/>
            <a:ext cx="10515600" cy="656948"/>
          </a:xfrm>
        </p:spPr>
        <p:txBody>
          <a:bodyPr>
            <a:normAutofit fontScale="90000"/>
          </a:bodyPr>
          <a:lstStyle/>
          <a:p>
            <a:br>
              <a:rPr lang="uk-UA" b="1" i="1" dirty="0"/>
            </a:br>
            <a:r>
              <a:rPr lang="uk-UA" b="1" i="1" u="sng" dirty="0"/>
              <a:t>Як можуть змінитися емоції дитини</a:t>
            </a:r>
            <a:br>
              <a:rPr lang="uk-UA" b="1" i="1" dirty="0"/>
            </a:br>
            <a:endParaRPr lang="uk-UA" b="1" i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190DFE9-BB94-4EE4-83C2-CBD56203FF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553" y="1162975"/>
            <a:ext cx="11842811" cy="553078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3200" dirty="0"/>
              <a:t>Емоційний стан дитини може бути нестабільним. </a:t>
            </a:r>
          </a:p>
          <a:p>
            <a:pPr marL="0" indent="0" algn="ctr">
              <a:buNone/>
            </a:pPr>
            <a:r>
              <a:rPr lang="uk-UA" sz="3200" dirty="0"/>
              <a:t>На неї в зовсім непередбачуваний час можуть накочувати хвилі смутку, туги, агресії, тривожність, страх.</a:t>
            </a:r>
          </a:p>
          <a:p>
            <a:pPr marL="0" indent="0" algn="ctr">
              <a:buNone/>
            </a:pPr>
            <a:endParaRPr lang="uk-UA" sz="3200" dirty="0"/>
          </a:p>
          <a:p>
            <a:pPr marL="0" indent="0" algn="ctr">
              <a:buNone/>
            </a:pPr>
            <a:r>
              <a:rPr lang="uk-UA" sz="3200" dirty="0"/>
              <a:t>Бити на сполох треба тоді, коли дитина переживає “ускладнене горе”: відсутність динаміки у фізичному, емоційному стані дитині, її ставленні до себе, до інших та до світу після втрати.</a:t>
            </a:r>
          </a:p>
        </p:txBody>
      </p:sp>
    </p:spTree>
    <p:extLst>
      <p:ext uri="{BB962C8B-B14F-4D97-AF65-F5344CB8AC3E}">
        <p14:creationId xmlns:p14="http://schemas.microsoft.com/office/powerpoint/2010/main" val="38702726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1ADEFF-6E8D-4302-BA2D-DB38ADD127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2863"/>
            <a:ext cx="10515600" cy="656948"/>
          </a:xfrm>
        </p:spPr>
        <p:txBody>
          <a:bodyPr>
            <a:normAutofit fontScale="90000"/>
          </a:bodyPr>
          <a:lstStyle/>
          <a:p>
            <a:br>
              <a:rPr lang="uk-UA" b="1" i="1" dirty="0"/>
            </a:br>
            <a:r>
              <a:rPr lang="uk-UA" b="1" i="1" u="sng" dirty="0"/>
              <a:t>Як повідомити про це школу</a:t>
            </a:r>
            <a:br>
              <a:rPr lang="uk-UA" b="1" i="1" dirty="0"/>
            </a:br>
            <a:endParaRPr lang="uk-UA" b="1" i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190DFE9-BB94-4EE4-83C2-CBD56203FF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553" y="1162975"/>
            <a:ext cx="11842811" cy="553078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3200" dirty="0"/>
              <a:t>Попередити педагогів, що настрій та стан дитини можуть змінюватися:</a:t>
            </a:r>
          </a:p>
          <a:p>
            <a:pPr marL="0" indent="0" algn="ctr">
              <a:buNone/>
            </a:pPr>
            <a:r>
              <a:rPr lang="uk-UA" sz="3200" dirty="0"/>
              <a:t>що вона може бути загострено-чутлива,</a:t>
            </a:r>
          </a:p>
          <a:p>
            <a:pPr marL="0" indent="0" algn="ctr">
              <a:buNone/>
            </a:pPr>
            <a:r>
              <a:rPr lang="uk-UA" sz="3200" dirty="0"/>
              <a:t>може уникати контактів,</a:t>
            </a:r>
          </a:p>
          <a:p>
            <a:pPr marL="0" indent="0" algn="ctr">
              <a:buNone/>
            </a:pPr>
            <a:r>
              <a:rPr lang="uk-UA" sz="3200" dirty="0"/>
              <a:t>бути незосередженою,</a:t>
            </a:r>
          </a:p>
          <a:p>
            <a:pPr marL="0" indent="0" algn="ctr">
              <a:buNone/>
            </a:pPr>
            <a:r>
              <a:rPr lang="uk-UA" sz="3200" dirty="0"/>
              <a:t>мати різні зміни настрою,</a:t>
            </a:r>
          </a:p>
          <a:p>
            <a:pPr marL="0" indent="0" algn="ctr">
              <a:buNone/>
            </a:pPr>
            <a:r>
              <a:rPr lang="uk-UA" sz="3200" dirty="0"/>
              <a:t>раптово розплакатися чи роздратуватися.</a:t>
            </a:r>
          </a:p>
          <a:p>
            <a:pPr marL="0" indent="0" algn="ctr">
              <a:buNone/>
            </a:pPr>
            <a:r>
              <a:rPr lang="uk-UA" sz="3200" dirty="0"/>
              <a:t>Дитині потрібна не жалість, а співчуття та розуміння її стану. Не можна допускати, щоб вона почувалася ізольованою та незалученою до загальних справ групи.</a:t>
            </a:r>
          </a:p>
          <a:p>
            <a:pPr marL="0" indent="0" algn="ctr">
              <a:buNone/>
            </a:pP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36960753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1ADEFF-6E8D-4302-BA2D-DB38ADD127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553" y="372863"/>
            <a:ext cx="11922711" cy="656948"/>
          </a:xfrm>
        </p:spPr>
        <p:txBody>
          <a:bodyPr>
            <a:normAutofit fontScale="90000"/>
          </a:bodyPr>
          <a:lstStyle/>
          <a:p>
            <a:br>
              <a:rPr lang="uk-UA" b="1" i="1" dirty="0"/>
            </a:br>
            <a:r>
              <a:rPr lang="uk-UA" b="1" i="1" u="sng" dirty="0"/>
              <a:t>У який спосіб підживлювати світлі спогади </a:t>
            </a:r>
            <a:br>
              <a:rPr lang="uk-UA" b="1" i="1" dirty="0"/>
            </a:br>
            <a:endParaRPr lang="uk-UA" b="1" i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190DFE9-BB94-4EE4-83C2-CBD56203FF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553" y="1162975"/>
            <a:ext cx="11842811" cy="553078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3200" dirty="0"/>
              <a:t>З дитиною важливо говорити – розповідаючи різні історії (не тільки героїчні та серйозні, а й веселі), важливо, щоб образ померлого був не ідеалізованим, а реальним. Можна говорити про те, що ми на цю людину колись злилися, колись із нього і з ним сміялися, а за щось вдячні.</a:t>
            </a:r>
          </a:p>
          <a:p>
            <a:pPr marL="0" indent="0" algn="ctr">
              <a:buNone/>
            </a:pPr>
            <a:r>
              <a:rPr lang="uk-UA" sz="3200" dirty="0"/>
              <a:t>Створити альбом пам’яті.</a:t>
            </a:r>
          </a:p>
          <a:p>
            <a:pPr marL="0" indent="0" algn="ctr">
              <a:buNone/>
            </a:pPr>
            <a:endParaRPr lang="uk-UA" sz="3200" dirty="0"/>
          </a:p>
          <a:p>
            <a:pPr marL="0" indent="0" algn="ctr">
              <a:buNone/>
            </a:pPr>
            <a:r>
              <a:rPr lang="uk-UA" sz="3200" dirty="0"/>
              <a:t>Дозволити дитині радіти – буквально сказати, що рідні щасливі, якщо бачать її усмішку, коли вона радіє.</a:t>
            </a:r>
          </a:p>
          <a:p>
            <a:pPr marL="0" indent="0" algn="ctr">
              <a:buNone/>
            </a:pP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218783969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647</Words>
  <Application>Microsoft Office PowerPoint</Application>
  <PresentationFormat>Широкоэкранный</PresentationFormat>
  <Paragraphs>50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 Хто має повідомити трагічну звістку. </vt:lpstr>
      <vt:lpstr> Як правильно почати та завершити розмову </vt:lpstr>
      <vt:lpstr> Чи доречно брати дитину на поховання </vt:lpstr>
      <vt:lpstr> Як не нашкодити гіперопікою з боку рідних </vt:lpstr>
      <vt:lpstr> Як можуть змінитися емоції дитини </vt:lpstr>
      <vt:lpstr> Як повідомити про це школу </vt:lpstr>
      <vt:lpstr> У який спосіб підживлювати світлі спогади  </vt:lpstr>
      <vt:lpstr>Презентация PowerPoint</vt:lpstr>
      <vt:lpstr>Руханка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user2</dc:creator>
  <cp:lastModifiedBy>user2</cp:lastModifiedBy>
  <cp:revision>48</cp:revision>
  <dcterms:created xsi:type="dcterms:W3CDTF">2024-03-28T07:14:09Z</dcterms:created>
  <dcterms:modified xsi:type="dcterms:W3CDTF">2024-04-09T07:40:11Z</dcterms:modified>
</cp:coreProperties>
</file>